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9" r:id="rId6"/>
    <p:sldId id="257" r:id="rId7"/>
    <p:sldId id="264" r:id="rId8"/>
    <p:sldId id="265" r:id="rId9"/>
    <p:sldId id="266" r:id="rId10"/>
    <p:sldId id="267" r:id="rId11"/>
    <p:sldId id="268" r:id="rId12"/>
    <p:sldId id="269" r:id="rId13"/>
    <p:sldId id="25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0" autoAdjust="0"/>
  </p:normalViewPr>
  <p:slideViewPr>
    <p:cSldViewPr snapToGrid="0" snapToObjects="1">
      <p:cViewPr varScale="1">
        <p:scale>
          <a:sx n="91" d="100"/>
          <a:sy n="91" d="100"/>
        </p:scale>
        <p:origin x="82" y="259"/>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9775223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ettyimages.com/detail/photo/children-stacking-blocks-royalty-free-image/1755942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gettyimages.com/detail/photo/children-playing-dress-up-together-royalty-free-image/502489394"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ettyimages.com/license/47269455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ettyimages.com/license/49467878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ettyimages.com/license/7802403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ettyimages.com/detail/photo/girl-with-building-blocks-royalty-free-image/8210882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gettyimages.com/license/8210884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ettyimages.com/license/8295526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ettyimages.com/license/52290287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ettyimages.com/license/50004804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gettyimages.com/detail/photo/young-boy-with-crayon-drawing-royalty-free-image/7175181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ettyimages.com/detail/photo/babies-sitting-on-floor-together-royalty-free-image/15063830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Note:</a:t>
            </a:r>
            <a:r>
              <a:rPr lang="en-US" baseline="0" dirty="0"/>
              <a:t> All included images are have royalty-free licenses.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u="sng" kern="1200" dirty="0">
                <a:solidFill>
                  <a:schemeClr val="tx1"/>
                </a:solidFill>
                <a:effectLst/>
                <a:latin typeface="+mn-lt"/>
                <a:ea typeface="+mn-ea"/>
                <a:cs typeface="+mn-cs"/>
                <a:hlinkClick r:id="rId3"/>
              </a:rPr>
              <a:t>http://www.gettyimages.com/detail/photo/children-stacking-blocks-royalty-free-image/175594280</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Creative #: 175594280 </a:t>
            </a:r>
          </a:p>
          <a:p>
            <a:endParaRPr lang="en-US" sz="1100" kern="1200" dirty="0">
              <a:solidFill>
                <a:schemeClr val="tx1"/>
              </a:solidFill>
              <a:effectLst/>
              <a:latin typeface="+mn-lt"/>
              <a:ea typeface="+mn-ea"/>
              <a:cs typeface="+mn-cs"/>
            </a:endParaRPr>
          </a:p>
          <a:p>
            <a:r>
              <a:rPr lang="en-US" sz="1100" u="sng" kern="1200" dirty="0">
                <a:solidFill>
                  <a:schemeClr val="tx1"/>
                </a:solidFill>
                <a:effectLst/>
                <a:latin typeface="+mn-lt"/>
                <a:ea typeface="+mn-ea"/>
                <a:cs typeface="+mn-cs"/>
                <a:hlinkClick r:id="rId4"/>
              </a:rPr>
              <a:t>http://www.gettyimages.com/detail/photo/children-playing-dress-up-together-royalty-free-image/502489394</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Creative #: 502489394</a:t>
            </a:r>
          </a:p>
          <a:p>
            <a:endParaRPr lang="en-US" sz="11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a:solidFill>
                  <a:schemeClr val="tx1"/>
                </a:solidFill>
                <a:effectLst/>
                <a:latin typeface="+mn-lt"/>
                <a:ea typeface="+mn-ea"/>
                <a:cs typeface="+mn-cs"/>
                <a:hlinkClick r:id="rId3"/>
              </a:rPr>
              <a:t>http://www.gettyimages.com/license/472694554</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Creative #: 472694554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a:solidFill>
                  <a:schemeClr val="tx1"/>
                </a:solidFill>
                <a:effectLst/>
                <a:latin typeface="+mn-lt"/>
                <a:ea typeface="+mn-ea"/>
                <a:cs typeface="+mn-cs"/>
                <a:hlinkClick r:id="rId3"/>
              </a:rPr>
              <a:t>http://www.gettyimages.com/license/494678785</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Creative #: 494678785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a:solidFill>
                  <a:schemeClr val="tx1"/>
                </a:solidFill>
                <a:effectLst/>
                <a:latin typeface="+mn-lt"/>
                <a:ea typeface="+mn-ea"/>
                <a:cs typeface="+mn-cs"/>
                <a:hlinkClick r:id="rId3"/>
              </a:rPr>
              <a:t>http://www.gettyimages.com/license/78024035</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Creative #: 78024035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u="sng" kern="1200" dirty="0">
                <a:solidFill>
                  <a:schemeClr val="tx1"/>
                </a:solidFill>
                <a:effectLst/>
                <a:latin typeface="+mn-lt"/>
                <a:ea typeface="+mn-ea"/>
                <a:cs typeface="+mn-cs"/>
                <a:hlinkClick r:id="rId3"/>
              </a:rPr>
              <a:t>http://www.gettyimages.com/detail/photo/girl-with-building-blocks-royalty-free-image/82108828</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Creative #: 82108828</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hlinkClick r:id="rId4"/>
              </a:rPr>
              <a:t>http://www.gettyimages.com/license/82108847</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Creative #: 82108847</a:t>
            </a: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a:solidFill>
                  <a:schemeClr val="tx1"/>
                </a:solidFill>
                <a:effectLst/>
                <a:latin typeface="+mn-lt"/>
                <a:ea typeface="+mn-ea"/>
                <a:cs typeface="+mn-cs"/>
                <a:hlinkClick r:id="rId3"/>
              </a:rPr>
              <a:t>http://www.gettyimages.com/license/82955263</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Creative #: 82955263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a:solidFill>
                  <a:schemeClr val="tx1"/>
                </a:solidFill>
                <a:effectLst/>
                <a:latin typeface="+mn-lt"/>
                <a:ea typeface="+mn-ea"/>
                <a:cs typeface="+mn-cs"/>
                <a:hlinkClick r:id="rId3"/>
              </a:rPr>
              <a:t>http://www.gettyimages.com/license/522902878</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Creative #: 522902878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a:solidFill>
                  <a:schemeClr val="tx1"/>
                </a:solidFill>
                <a:effectLst/>
                <a:latin typeface="+mn-lt"/>
                <a:ea typeface="+mn-ea"/>
                <a:cs typeface="+mn-cs"/>
                <a:hlinkClick r:id="rId3"/>
              </a:rPr>
              <a:t>http://www.gettyimages.com/license/500048047</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Creative #: 500048047</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hlinkClick r:id="rId4"/>
              </a:rPr>
              <a:t>http://www.gettyimages.com/detail/photo/young-boy-with-crayon-drawing-royalty-free-image/71751817</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Creative #: 71751817</a:t>
            </a: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u="sng">
                <a:solidFill>
                  <a:srgbClr val="1155CC"/>
                </a:solidFill>
                <a:hlinkClick r:id="rId3"/>
              </a:rPr>
              <a:t>http://www.gettyimages.com/detail/photo/babies-sitting-on-floor-together-royalty-free-image/150638308</a:t>
            </a:r>
          </a:p>
          <a:p>
            <a:pPr lvl="0" rtl="0">
              <a:lnSpc>
                <a:spcPct val="115000"/>
              </a:lnSpc>
              <a:spcBef>
                <a:spcPts val="0"/>
              </a:spcBef>
              <a:buNone/>
            </a:pPr>
            <a:r>
              <a:rPr lang="en"/>
              <a:t>License type: Royalty-free</a:t>
            </a:r>
          </a:p>
          <a:p>
            <a:pPr lvl="0" rtl="0">
              <a:lnSpc>
                <a:spcPct val="115000"/>
              </a:lnSpc>
              <a:spcBef>
                <a:spcPts val="0"/>
              </a:spcBef>
              <a:buNone/>
            </a:pPr>
            <a:r>
              <a:rPr lang="en"/>
              <a:t>Creative #: 150638308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3"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0"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57" name="Shape 57"/>
          <p:cNvSpPr txBox="1">
            <a:spLocks noGrp="1"/>
          </p:cNvSpPr>
          <p:nvPr>
            <p:ph type="title"/>
          </p:nvPr>
        </p:nvSpPr>
        <p:spPr>
          <a:xfrm>
            <a:off x="311700" y="1304850"/>
            <a:ext cx="8520599" cy="1538399"/>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p>
        </p:txBody>
      </p:sp>
      <p:sp>
        <p:nvSpPr>
          <p:cNvPr id="27" name="Shape 27"/>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599"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199"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25" y="1511664"/>
            <a:ext cx="7136700" cy="1022399"/>
          </a:xfrm>
          <a:prstGeom prst="rect">
            <a:avLst/>
          </a:prstGeom>
        </p:spPr>
        <p:txBody>
          <a:bodyPr lIns="91425" tIns="91425" rIns="91425" bIns="91425" anchor="b" anchorCtr="0">
            <a:noAutofit/>
          </a:bodyPr>
          <a:lstStyle/>
          <a:p>
            <a:pPr lvl="0"/>
            <a:r>
              <a:rPr lang="en" sz="3200" dirty="0">
                <a:solidFill>
                  <a:srgbClr val="EF6C00"/>
                </a:solidFill>
                <a:latin typeface="Calibri" panose="020F0502020204030204" pitchFamily="34" charset="0"/>
              </a:rPr>
              <a:t>Case Scenario: </a:t>
            </a:r>
            <a:br>
              <a:rPr lang="en" sz="3200" dirty="0">
                <a:solidFill>
                  <a:srgbClr val="EF6C00"/>
                </a:solidFill>
                <a:latin typeface="Calibri" panose="020F0502020204030204" pitchFamily="34" charset="0"/>
              </a:rPr>
            </a:br>
            <a:r>
              <a:rPr lang="en-US" sz="3200" dirty="0">
                <a:latin typeface="Calibri" panose="020F0502020204030204" pitchFamily="34" charset="0"/>
              </a:rPr>
              <a:t>Center Time at the Fireflies Classroom</a:t>
            </a:r>
            <a:endParaRPr lang="en" sz="3200" dirty="0">
              <a:solidFill>
                <a:srgbClr val="EF6C00"/>
              </a:solidFill>
              <a:latin typeface="Calibri" panose="020F0502020204030204" pitchFamily="34" charset="0"/>
            </a:endParaRPr>
          </a:p>
        </p:txBody>
      </p:sp>
      <p:sp>
        <p:nvSpPr>
          <p:cNvPr id="67" name="Shape 67"/>
          <p:cNvSpPr txBox="1">
            <a:spLocks noGrp="1"/>
          </p:cNvSpPr>
          <p:nvPr>
            <p:ph type="subTitle" idx="1"/>
          </p:nvPr>
        </p:nvSpPr>
        <p:spPr>
          <a:xfrm>
            <a:off x="2137225" y="2850039"/>
            <a:ext cx="4870499" cy="792600"/>
          </a:xfrm>
          <a:prstGeom prst="rect">
            <a:avLst/>
          </a:prstGeom>
        </p:spPr>
        <p:txBody>
          <a:bodyPr lIns="91425" tIns="91425" rIns="91425" bIns="91425" anchor="t" anchorCtr="0">
            <a:noAutofit/>
          </a:bodyPr>
          <a:lstStyle/>
          <a:p>
            <a:pPr lvl="0">
              <a:lnSpc>
                <a:spcPct val="115000"/>
              </a:lnSpc>
            </a:pPr>
            <a:r>
              <a:rPr lang="en-US" sz="2000" dirty="0">
                <a:solidFill>
                  <a:srgbClr val="695D46"/>
                </a:solidFill>
                <a:latin typeface="Calibri"/>
                <a:ea typeface="Calibri"/>
                <a:cs typeface="Calibri"/>
                <a:sym typeface="Calibri"/>
              </a:rPr>
              <a:t>PR002: </a:t>
            </a:r>
            <a:r>
              <a:rPr lang="en-US" sz="2000" i="1" dirty="0">
                <a:solidFill>
                  <a:srgbClr val="695D46"/>
                </a:solidFill>
                <a:latin typeface="Calibri"/>
                <a:ea typeface="Calibri"/>
                <a:cs typeface="Calibri"/>
                <a:sym typeface="Calibri"/>
              </a:rPr>
              <a:t>Play and Learning for Preschoolers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body" idx="1"/>
          </p:nvPr>
        </p:nvSpPr>
        <p:spPr>
          <a:xfrm>
            <a:off x="347467" y="2971798"/>
            <a:ext cx="8585806" cy="2090396"/>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As Rosa looks around the classroom, she smiles at all the learning taking place in front of her. It is abundantly clear to her why play is so important for her preschoolers’ development and learning. However, how can she communicate that more clearly to her students’ families? </a:t>
            </a:r>
          </a:p>
          <a:p>
            <a:pPr lvl="0"/>
            <a:r>
              <a:rPr lang="en-US" sz="1400" dirty="0">
                <a:latin typeface="Calibri"/>
                <a:ea typeface="Calibri"/>
                <a:cs typeface="Calibri"/>
                <a:sym typeface="Calibri"/>
              </a:rPr>
              <a:t>Several parents have recently voiced their concerns about how much their children are playing at school. There is very little pencil-and-paper type of work. They wondered why their children aren’t spending more time learning their letters, numbers, colors, and shapes so they can be ready for kindergarten. Perhaps she could make a newsletter or brochure to share with the families.</a:t>
            </a:r>
          </a:p>
        </p:txBody>
      </p:sp>
      <p:pic>
        <p:nvPicPr>
          <p:cNvPr id="4" name="Picture 3" descr="Children stacking blocks. : Stock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7467" y="141774"/>
            <a:ext cx="4089495" cy="2726330"/>
          </a:xfrm>
          <a:prstGeom prst="rect">
            <a:avLst/>
          </a:prstGeom>
          <a:noFill/>
          <a:ln>
            <a:solidFill>
              <a:schemeClr val="bg2"/>
            </a:solidFill>
          </a:ln>
        </p:spPr>
      </p:pic>
      <p:pic>
        <p:nvPicPr>
          <p:cNvPr id="5" name="Picture 4" descr="Children Playing Dress Up Together : Stock Photo"/>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66268" y="141774"/>
            <a:ext cx="4085474" cy="2726330"/>
          </a:xfrm>
          <a:prstGeom prst="rect">
            <a:avLst/>
          </a:prstGeom>
          <a:noFill/>
          <a:ln>
            <a:solidFill>
              <a:schemeClr val="bg2"/>
            </a:solid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817097" y="377071"/>
            <a:ext cx="4015202" cy="2790334"/>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Rosa is a lead teacher at the Morningside Early Learning Center. Her preschool class, the Fireflies, has 20 children ranging in age from 3 to 4 years old. At the Fireflies classroom, the daily morning meeting is almost over. Rosa gives Mary, her classroom helper for the day, a card and smiles encouragingly. Mary looks carefully at the card, which has the name and photo of one of her classmates.</a:t>
            </a:r>
          </a:p>
          <a:p>
            <a:pPr lvl="0"/>
            <a:r>
              <a:rPr lang="en-US" sz="1400" dirty="0">
                <a:latin typeface="Calibri"/>
                <a:ea typeface="Calibri"/>
                <a:cs typeface="Calibri"/>
                <a:sym typeface="Calibri"/>
              </a:rPr>
              <a:t>“Kayla, please choose a center,” Mary says as she holds the card out. </a:t>
            </a:r>
          </a:p>
        </p:txBody>
      </p:sp>
      <p:pic>
        <p:nvPicPr>
          <p:cNvPr id="6" name="Picture 5" descr="https://lh5.googleusercontent.com/gqELGcT0XgzI0vnIqDHxyCL2VhEADDSm-pYcz-L51s6ReEvj3ggz1pOF5n38eGASKKRmS7TtW82t_Iv6-oNVpFSkPYGlk0xjv7VOurARuJeXlgyKQlJ9BLEQ_CzMWrVLBU5vRBVB"/>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00" y="270373"/>
            <a:ext cx="4324916" cy="2878179"/>
          </a:xfrm>
          <a:prstGeom prst="rect">
            <a:avLst/>
          </a:prstGeom>
          <a:noFill/>
          <a:ln>
            <a:solidFill>
              <a:schemeClr val="bg2"/>
            </a:solidFill>
          </a:ln>
        </p:spPr>
      </p:pic>
      <p:sp>
        <p:nvSpPr>
          <p:cNvPr id="7" name="Shape 84"/>
          <p:cNvSpPr txBox="1">
            <a:spLocks/>
          </p:cNvSpPr>
          <p:nvPr/>
        </p:nvSpPr>
        <p:spPr>
          <a:xfrm>
            <a:off x="311701" y="3176831"/>
            <a:ext cx="8681470" cy="1665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rtl val="0"/>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9pPr>
          </a:lstStyle>
          <a:p>
            <a:r>
              <a:rPr lang="en-US" sz="1400" dirty="0">
                <a:latin typeface="Calibri"/>
                <a:ea typeface="Calibri"/>
                <a:cs typeface="Calibri"/>
                <a:sym typeface="Calibri"/>
              </a:rPr>
              <a:t>Kayla gets up and brings her card to a wall chart that displays a list of the classroom centers. After a moment, she places her card on the chart next to the label for Nature and Science.</a:t>
            </a:r>
          </a:p>
          <a:p>
            <a:r>
              <a:rPr lang="en-US" sz="1400" dirty="0">
                <a:latin typeface="Calibri"/>
                <a:ea typeface="Calibri"/>
                <a:cs typeface="Calibri"/>
                <a:sym typeface="Calibri"/>
              </a:rPr>
              <a:t>After everyone has chosen their centers, Rosa smiles at Mary. “Thank you for helping me lead our morning circle today. Fireflies, you may go to your centers.”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321726" y="237114"/>
            <a:ext cx="4373431" cy="2738875"/>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Soon, the classroom is buzzing with conversation and activity. Rita, an assistant teacher, kneels down by the art center . “What are you making, Marc?” she asks.</a:t>
            </a:r>
          </a:p>
          <a:p>
            <a:pPr lvl="0"/>
            <a:r>
              <a:rPr lang="en-US" sz="1400" dirty="0">
                <a:latin typeface="Calibri"/>
                <a:ea typeface="Calibri"/>
                <a:cs typeface="Calibri"/>
                <a:sym typeface="Calibri"/>
              </a:rPr>
              <a:t>Marc replies, “A tomato. I’m making a garden.”</a:t>
            </a:r>
          </a:p>
          <a:p>
            <a:pPr lvl="0"/>
            <a:r>
              <a:rPr lang="en-US" sz="1400" dirty="0">
                <a:latin typeface="Calibri"/>
                <a:ea typeface="Calibri"/>
                <a:cs typeface="Calibri"/>
                <a:sym typeface="Calibri"/>
              </a:rPr>
              <a:t>Ava grins and holds up a yellow circle. “I’m making a garden too! This is a yellow tomato.”</a:t>
            </a:r>
          </a:p>
          <a:p>
            <a:r>
              <a:rPr lang="en-US" sz="1400" dirty="0">
                <a:latin typeface="Calibri"/>
                <a:ea typeface="Calibri"/>
                <a:cs typeface="Calibri"/>
                <a:sym typeface="Calibri"/>
              </a:rPr>
              <a:t>Marc frowns. “Tomatoes can’t be yellow! They’re red.”</a:t>
            </a:r>
          </a:p>
          <a:p>
            <a:pPr lvl="0"/>
            <a:endParaRPr lang="en-US" sz="1400" dirty="0">
              <a:latin typeface="Calibri"/>
              <a:ea typeface="Calibri"/>
              <a:cs typeface="Calibri"/>
              <a:sym typeface="Calibri"/>
            </a:endParaRPr>
          </a:p>
        </p:txBody>
      </p:sp>
      <p:pic>
        <p:nvPicPr>
          <p:cNvPr id="4" name="Picture 3" descr="https://lh3.googleusercontent.com/CZ4PNi_uqJAz_R2cuHQ8Y72Rh9GdUU9pJ5G7dJdzFdbrOhd3-zRjYXmgYg4YtbPUn_H_jx16EugX1mVNx-gwtyBMMQxd8AWNi4gQ7KIA2raHXRmNSmUBQgsLGorzZOU9BlKQvq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632" y="393620"/>
            <a:ext cx="3584464" cy="2387288"/>
          </a:xfrm>
          <a:prstGeom prst="rect">
            <a:avLst/>
          </a:prstGeom>
          <a:noFill/>
          <a:ln>
            <a:solidFill>
              <a:schemeClr val="bg2"/>
            </a:solidFill>
          </a:ln>
        </p:spPr>
      </p:pic>
      <p:sp>
        <p:nvSpPr>
          <p:cNvPr id="5" name="Shape 72"/>
          <p:cNvSpPr txBox="1">
            <a:spLocks/>
          </p:cNvSpPr>
          <p:nvPr/>
        </p:nvSpPr>
        <p:spPr>
          <a:xfrm>
            <a:off x="321727" y="2780908"/>
            <a:ext cx="8746860" cy="1942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rtl val="0"/>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rtl val="0"/>
              </a:defRPr>
            </a:lvl9pPr>
          </a:lstStyle>
          <a:p>
            <a:r>
              <a:rPr lang="en-US" sz="1400" dirty="0">
                <a:latin typeface="Calibri"/>
                <a:ea typeface="Calibri"/>
                <a:cs typeface="Calibri"/>
                <a:sym typeface="Calibri"/>
              </a:rPr>
              <a:t>“No, tomatoes can be yellow! My mom gave me small yellow tomatoes,” Ava insists.</a:t>
            </a:r>
          </a:p>
          <a:p>
            <a:r>
              <a:rPr lang="en-US" sz="1400" dirty="0">
                <a:latin typeface="Calibri"/>
                <a:ea typeface="Calibri"/>
                <a:cs typeface="Calibri"/>
                <a:sym typeface="Calibri"/>
              </a:rPr>
              <a:t>“Ava is right,” Rita says. “Tomatoes can be red, yellow, orange, or even green.”</a:t>
            </a:r>
          </a:p>
          <a:p>
            <a:r>
              <a:rPr lang="en-US" sz="1400" dirty="0">
                <a:latin typeface="Calibri"/>
                <a:ea typeface="Calibri"/>
                <a:cs typeface="Calibri"/>
                <a:sym typeface="Calibri"/>
              </a:rPr>
              <a:t>“Really?” Marc picks up some yellow paper. “My garden has yellow tomatoes too,” he says. “And orange tomatoes.”</a:t>
            </a:r>
          </a:p>
          <a:p>
            <a:r>
              <a:rPr lang="en-US" sz="1400" dirty="0">
                <a:latin typeface="Calibri"/>
                <a:ea typeface="Calibri"/>
                <a:cs typeface="Calibri"/>
                <a:sym typeface="Calibri"/>
              </a:rPr>
              <a:t>“Great! What else can we put in our gardens?” Rita asks them.</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11700" y="3601575"/>
            <a:ext cx="8520599" cy="1180500"/>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Over at the blocks center, Cherry tries to stack several thin blocks on top of each other but they fall down. She looks carefully at Lisa’s tall tower and puts two square blocks together as a base, just like hers. Mariah sits nearby and watches Cherry and Lisa.</a:t>
            </a:r>
            <a:endParaRPr lang="en" sz="1400" dirty="0">
              <a:latin typeface="Calibri"/>
              <a:ea typeface="Calibri"/>
              <a:cs typeface="Calibri"/>
              <a:sym typeface="Calibri"/>
            </a:endParaRPr>
          </a:p>
        </p:txBody>
      </p:sp>
      <p:pic>
        <p:nvPicPr>
          <p:cNvPr id="4" name="Picture 3" descr="https://lh3.googleusercontent.com/BKSVozDvNmTY0pObYBpwNxAF5k9lZiyRUJ8k6g7iNgEPQd0RrfqJMQBcgWOVdOej8gAP13Lds-NV62UEK1BLeA5F3hdMCGpd95qVC30j_tvQIDnjp2wbr4Ps9S4DdCnVwAfWhL5i"/>
          <p:cNvPicPr/>
          <p:nvPr/>
        </p:nvPicPr>
        <p:blipFill>
          <a:blip r:embed="rId3">
            <a:extLst>
              <a:ext uri="{28A0092B-C50C-407E-A947-70E740481C1C}">
                <a14:useLocalDpi xmlns:a14="http://schemas.microsoft.com/office/drawing/2010/main" val="0"/>
              </a:ext>
            </a:extLst>
          </a:blip>
          <a:srcRect/>
          <a:stretch>
            <a:fillRect/>
          </a:stretch>
        </p:blipFill>
        <p:spPr bwMode="auto">
          <a:xfrm>
            <a:off x="2156460" y="312528"/>
            <a:ext cx="4831080" cy="3217545"/>
          </a:xfrm>
          <a:prstGeom prst="rect">
            <a:avLst/>
          </a:prstGeom>
          <a:noFill/>
          <a:ln>
            <a:solidFill>
              <a:schemeClr val="bg2"/>
            </a:solidFill>
          </a:ln>
        </p:spPr>
      </p:pic>
    </p:spTree>
    <p:extLst>
      <p:ext uri="{BB962C8B-B14F-4D97-AF65-F5344CB8AC3E}">
        <p14:creationId xmlns:p14="http://schemas.microsoft.com/office/powerpoint/2010/main" val="19949190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body" idx="1"/>
          </p:nvPr>
        </p:nvSpPr>
        <p:spPr>
          <a:xfrm>
            <a:off x="2648932" y="178497"/>
            <a:ext cx="3858179" cy="3833999"/>
          </a:xfrm>
          <a:prstGeom prst="rect">
            <a:avLst/>
          </a:prstGeom>
        </p:spPr>
        <p:txBody>
          <a:bodyPr lIns="91425" tIns="91425" rIns="91425" bIns="91425" anchor="t" anchorCtr="0">
            <a:noAutofit/>
          </a:bodyPr>
          <a:lstStyle/>
          <a:p>
            <a:pPr lvl="0">
              <a:lnSpc>
                <a:spcPct val="100000"/>
              </a:lnSpc>
            </a:pPr>
            <a:r>
              <a:rPr lang="en-US" sz="1100" dirty="0">
                <a:latin typeface="Calibri"/>
                <a:ea typeface="Calibri"/>
                <a:cs typeface="Calibri"/>
                <a:sym typeface="Calibri"/>
              </a:rPr>
              <a:t>Rosa observes the dramatic play center with interest. She had placed several large blocks in the center this morning to see how the children would use them in their play. She notices that Kimiko has stacked them together. Nearby, Luis, Amy, and Martin have dressed up like firefighters.</a:t>
            </a:r>
          </a:p>
          <a:p>
            <a:pPr lvl="0">
              <a:lnSpc>
                <a:spcPct val="100000"/>
              </a:lnSpc>
            </a:pPr>
            <a:r>
              <a:rPr lang="en-US" sz="1100" dirty="0">
                <a:latin typeface="Calibri"/>
                <a:ea typeface="Calibri"/>
                <a:cs typeface="Calibri"/>
                <a:sym typeface="Calibri"/>
              </a:rPr>
              <a:t>“Are you going to help someone?” Rosa asks them.</a:t>
            </a:r>
          </a:p>
          <a:p>
            <a:pPr lvl="0">
              <a:lnSpc>
                <a:spcPct val="100000"/>
              </a:lnSpc>
            </a:pPr>
            <a:r>
              <a:rPr lang="en-US" sz="1100" dirty="0">
                <a:latin typeface="Calibri"/>
                <a:ea typeface="Calibri"/>
                <a:cs typeface="Calibri"/>
                <a:sym typeface="Calibri"/>
              </a:rPr>
              <a:t>“Yeah!” Luis shouts. “The baby cat.”</a:t>
            </a:r>
          </a:p>
          <a:p>
            <a:pPr lvl="0">
              <a:lnSpc>
                <a:spcPct val="100000"/>
              </a:lnSpc>
            </a:pPr>
            <a:r>
              <a:rPr lang="en-US" sz="1100" dirty="0">
                <a:latin typeface="Calibri"/>
                <a:ea typeface="Calibri"/>
                <a:cs typeface="Calibri"/>
                <a:sym typeface="Calibri"/>
              </a:rPr>
              <a:t>“Meow!” Kimiko calls from behind the blocks.</a:t>
            </a:r>
          </a:p>
          <a:p>
            <a:pPr lvl="0">
              <a:lnSpc>
                <a:spcPct val="100000"/>
              </a:lnSpc>
            </a:pPr>
            <a:r>
              <a:rPr lang="en-US" sz="1100" dirty="0">
                <a:latin typeface="Calibri"/>
                <a:ea typeface="Calibri"/>
                <a:cs typeface="Calibri"/>
                <a:sym typeface="Calibri"/>
              </a:rPr>
              <a:t>“I see! You’re going to help the kitten because she can’t get down from the tall tree,” says Rosa.</a:t>
            </a:r>
          </a:p>
          <a:p>
            <a:pPr lvl="0">
              <a:lnSpc>
                <a:spcPct val="100000"/>
              </a:lnSpc>
            </a:pPr>
            <a:r>
              <a:rPr lang="en-US" sz="1100" dirty="0">
                <a:latin typeface="Calibri"/>
                <a:ea typeface="Calibri"/>
                <a:cs typeface="Calibri"/>
                <a:sym typeface="Calibri"/>
              </a:rPr>
              <a:t>“Yeah, the kitten,” Luis replies. “She can’t get down from the tree.”</a:t>
            </a:r>
          </a:p>
          <a:p>
            <a:pPr lvl="0">
              <a:lnSpc>
                <a:spcPct val="100000"/>
              </a:lnSpc>
            </a:pPr>
            <a:r>
              <a:rPr lang="en-US" sz="1100" dirty="0">
                <a:latin typeface="Calibri"/>
                <a:ea typeface="Calibri"/>
                <a:cs typeface="Calibri"/>
                <a:sym typeface="Calibri"/>
              </a:rPr>
              <a:t>“I want to play house,” Martin says, and starts to take off his hat.</a:t>
            </a:r>
          </a:p>
          <a:p>
            <a:pPr lvl="0">
              <a:lnSpc>
                <a:spcPct val="100000"/>
              </a:lnSpc>
            </a:pPr>
            <a:r>
              <a:rPr lang="en-US" sz="1100" dirty="0">
                <a:latin typeface="Calibri"/>
                <a:ea typeface="Calibri"/>
                <a:cs typeface="Calibri"/>
                <a:sym typeface="Calibri"/>
              </a:rPr>
              <a:t>“No, first we have to go to work. Then we can go home and eat dinner,” Amy explains.</a:t>
            </a:r>
          </a:p>
          <a:p>
            <a:pPr lvl="0">
              <a:lnSpc>
                <a:spcPct val="100000"/>
              </a:lnSpc>
            </a:pPr>
            <a:r>
              <a:rPr lang="en-US" sz="1100" dirty="0">
                <a:latin typeface="Calibri"/>
                <a:ea typeface="Calibri"/>
                <a:cs typeface="Calibri"/>
                <a:sym typeface="Calibri"/>
              </a:rPr>
              <a:t>“Okay,” Martin agrees. “But I want to cook the dinner.”</a:t>
            </a:r>
          </a:p>
        </p:txBody>
      </p:sp>
      <p:pic>
        <p:nvPicPr>
          <p:cNvPr id="4" name="Picture 3" descr="https://lh6.googleusercontent.com/uVKLqprcruFev5XaPqF73jpKw-rq0k9pfln_cGLAUABo2KumJi-3YAwxeIbFCqO6TQLzyVmNfJMiI77RdWfj3z-reHpZI2bTlWQXLw3A85B7-tZwZJwBxWd6XemTo3orIcrDMKWm"/>
          <p:cNvPicPr/>
          <p:nvPr/>
        </p:nvPicPr>
        <p:blipFill>
          <a:blip r:embed="rId3">
            <a:extLst>
              <a:ext uri="{28A0092B-C50C-407E-A947-70E740481C1C}">
                <a14:useLocalDpi xmlns:a14="http://schemas.microsoft.com/office/drawing/2010/main" val="0"/>
              </a:ext>
            </a:extLst>
          </a:blip>
          <a:srcRect/>
          <a:stretch>
            <a:fillRect/>
          </a:stretch>
        </p:blipFill>
        <p:spPr bwMode="auto">
          <a:xfrm>
            <a:off x="6663543" y="178497"/>
            <a:ext cx="2245995" cy="3372485"/>
          </a:xfrm>
          <a:prstGeom prst="rect">
            <a:avLst/>
          </a:prstGeom>
          <a:noFill/>
          <a:ln>
            <a:solidFill>
              <a:schemeClr val="bg2"/>
            </a:solidFill>
          </a:ln>
        </p:spPr>
      </p:pic>
      <p:pic>
        <p:nvPicPr>
          <p:cNvPr id="5" name="Picture 4" descr="https://lh4.googleusercontent.com/NhIrBj9A6rDskPJvxrWO6GsstyNBVu-XGTfMTQNRlcPeRVoFQZqFX9lHRejYEyHXKyjLwAlm8JbUUHcxaaG9atV-wscgFXhiBwyx4Ag64yHpVrE4hUnnKYLK5wN_d8D_6d90x8Bv"/>
          <p:cNvPicPr/>
          <p:nvPr/>
        </p:nvPicPr>
        <p:blipFill>
          <a:blip r:embed="rId4">
            <a:extLst>
              <a:ext uri="{28A0092B-C50C-407E-A947-70E740481C1C}">
                <a14:useLocalDpi xmlns:a14="http://schemas.microsoft.com/office/drawing/2010/main" val="0"/>
              </a:ext>
            </a:extLst>
          </a:blip>
          <a:srcRect/>
          <a:stretch>
            <a:fillRect/>
          </a:stretch>
        </p:blipFill>
        <p:spPr bwMode="auto">
          <a:xfrm>
            <a:off x="215608" y="178497"/>
            <a:ext cx="2245995" cy="3372485"/>
          </a:xfrm>
          <a:prstGeom prst="rect">
            <a:avLst/>
          </a:prstGeom>
          <a:noFill/>
          <a:ln>
            <a:solidFill>
              <a:schemeClr val="bg2"/>
            </a:solidFill>
          </a:ln>
        </p:spPr>
      </p:pic>
    </p:spTree>
    <p:extLst>
      <p:ext uri="{BB962C8B-B14F-4D97-AF65-F5344CB8AC3E}">
        <p14:creationId xmlns:p14="http://schemas.microsoft.com/office/powerpoint/2010/main" val="2148270185"/>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11700" y="3836709"/>
            <a:ext cx="8520599" cy="775683"/>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Carmen and Aaliyah are both sitting together and playing with blocks but Rosa notices that they aren’t talking to each other. Carmen removes a yellow block and puts it on the table. Aaliyah picks it up.</a:t>
            </a:r>
            <a:endParaRPr lang="en" sz="1400" dirty="0">
              <a:latin typeface="Calibri"/>
              <a:ea typeface="Calibri"/>
              <a:cs typeface="Calibri"/>
              <a:sym typeface="Calibri"/>
            </a:endParaRPr>
          </a:p>
        </p:txBody>
      </p:sp>
      <p:pic>
        <p:nvPicPr>
          <p:cNvPr id="4" name="Picture 3" descr="https://lh4.googleusercontent.com/ueZ1eujzRnemjW6K-XLFKOsEzDOi1AzBQ5v8PWmFsfhWro-Taxc1hvMH0q__h-Bp1OM04EGxD1JkURkhjPkmejV_UTD9FX8tb-S4gnKzwXDs6vZAlEkDzH-zrI0AnN8lyvQnFpyG"/>
          <p:cNvPicPr/>
          <p:nvPr/>
        </p:nvPicPr>
        <p:blipFill>
          <a:blip r:embed="rId3">
            <a:extLst>
              <a:ext uri="{28A0092B-C50C-407E-A947-70E740481C1C}">
                <a14:useLocalDpi xmlns:a14="http://schemas.microsoft.com/office/drawing/2010/main" val="0"/>
              </a:ext>
            </a:extLst>
          </a:blip>
          <a:srcRect/>
          <a:stretch>
            <a:fillRect/>
          </a:stretch>
        </p:blipFill>
        <p:spPr bwMode="auto">
          <a:xfrm>
            <a:off x="2156460" y="363408"/>
            <a:ext cx="4831080" cy="3217545"/>
          </a:xfrm>
          <a:prstGeom prst="rect">
            <a:avLst/>
          </a:prstGeom>
          <a:noFill/>
          <a:ln>
            <a:solidFill>
              <a:schemeClr val="bg2"/>
            </a:solidFill>
          </a:ln>
        </p:spPr>
      </p:pic>
    </p:spTree>
    <p:extLst>
      <p:ext uri="{BB962C8B-B14F-4D97-AF65-F5344CB8AC3E}">
        <p14:creationId xmlns:p14="http://schemas.microsoft.com/office/powerpoint/2010/main" val="4224119250"/>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11700" y="3836709"/>
            <a:ext cx="8520599" cy="775683"/>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Rita sits near the Science and Nature center to supervise play. She and Rosa had decided to add soil to the center because they are studying gardens and vegetables this week. She hears Darren say to himself, “The flower needs to drink water,” as he pretends to pour from a watering can.</a:t>
            </a:r>
            <a:endParaRPr lang="en" sz="1400" dirty="0">
              <a:latin typeface="Calibri"/>
              <a:ea typeface="Calibri"/>
              <a:cs typeface="Calibri"/>
              <a:sym typeface="Calibri"/>
            </a:endParaRPr>
          </a:p>
        </p:txBody>
      </p:sp>
      <p:pic>
        <p:nvPicPr>
          <p:cNvPr id="5" name="Picture 4" descr="https://lh6.googleusercontent.com/jyq1w8aHUtrXCL8a2ZBuYYLtc-j8cnl5En8tzRB8geL_SVcuzyNDc32b74FL_torr9wSJXYmKCk3b34yvvgx34qFzo9tmyOykIOh-YThFXsjGP-hr2ChuCmZVtzmd9B6Qf5lQY05"/>
          <p:cNvPicPr/>
          <p:nvPr/>
        </p:nvPicPr>
        <p:blipFill>
          <a:blip r:embed="rId3">
            <a:extLst>
              <a:ext uri="{28A0092B-C50C-407E-A947-70E740481C1C}">
                <a14:useLocalDpi xmlns:a14="http://schemas.microsoft.com/office/drawing/2010/main" val="0"/>
              </a:ext>
            </a:extLst>
          </a:blip>
          <a:srcRect/>
          <a:stretch>
            <a:fillRect/>
          </a:stretch>
        </p:blipFill>
        <p:spPr bwMode="auto">
          <a:xfrm>
            <a:off x="2147887" y="336363"/>
            <a:ext cx="4848225" cy="3226435"/>
          </a:xfrm>
          <a:prstGeom prst="rect">
            <a:avLst/>
          </a:prstGeom>
          <a:noFill/>
          <a:ln>
            <a:solidFill>
              <a:schemeClr val="bg2"/>
            </a:solidFill>
          </a:ln>
        </p:spPr>
      </p:pic>
    </p:spTree>
    <p:extLst>
      <p:ext uri="{BB962C8B-B14F-4D97-AF65-F5344CB8AC3E}">
        <p14:creationId xmlns:p14="http://schemas.microsoft.com/office/powerpoint/2010/main" val="46746193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16544" y="3252248"/>
            <a:ext cx="4341899" cy="1650956"/>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A few children are playing alone. Sonya has brought a book with her to a quiet corner of the classroom that has several soft cushions. Ping is intently scribbling with crayons. Rosa quietly observes them and decides not interrupt them.</a:t>
            </a:r>
            <a:endParaRPr lang="en" sz="1400" dirty="0">
              <a:latin typeface="Calibri"/>
              <a:ea typeface="Calibri"/>
              <a:cs typeface="Calibri"/>
              <a:sym typeface="Calibri"/>
            </a:endParaRPr>
          </a:p>
        </p:txBody>
      </p:sp>
      <p:pic>
        <p:nvPicPr>
          <p:cNvPr id="5" name="Picture 4" descr="https://lh6.googleusercontent.com/AIBCeby0VBMAln7G3Zf9c57ijDTrd9IHjegkILdcNpYRNs7SppJ6IOCDRIL1jjJtJiELTnMDt14kruE-C3JtIHFkJXuJMZ0G_iYit-RhLIS9efiTLP9Tp4RRYM_U4gk4ITszpD_q"/>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814" y="276950"/>
            <a:ext cx="2965188" cy="4479302"/>
          </a:xfrm>
          <a:prstGeom prst="rect">
            <a:avLst/>
          </a:prstGeom>
          <a:noFill/>
          <a:ln>
            <a:solidFill>
              <a:schemeClr val="bg2"/>
            </a:solidFill>
          </a:ln>
        </p:spPr>
      </p:pic>
      <p:pic>
        <p:nvPicPr>
          <p:cNvPr id="6" name="Picture 5" descr="https://lh3.googleusercontent.com/v2fT3QcbhCU8LFoaZ-dpEnQPKL0DUlMC8yXfCnE38TlQ97yOs0zOVhsi95rebZq_qEEORsMcT5mdtGvdhndzYGXWXjdjz5XYuwRxoUUbZotTnx9Xu-yXEm6Rl4-LvZrHzCYjbaMq"/>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732" y="276950"/>
            <a:ext cx="4035525" cy="2805615"/>
          </a:xfrm>
          <a:prstGeom prst="rect">
            <a:avLst/>
          </a:prstGeom>
          <a:noFill/>
          <a:ln>
            <a:solidFill>
              <a:schemeClr val="bg2"/>
            </a:solidFill>
          </a:ln>
        </p:spPr>
      </p:pic>
    </p:spTree>
    <p:extLst>
      <p:ext uri="{BB962C8B-B14F-4D97-AF65-F5344CB8AC3E}">
        <p14:creationId xmlns:p14="http://schemas.microsoft.com/office/powerpoint/2010/main" val="221186967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11700" y="3346514"/>
            <a:ext cx="8520599" cy="926513"/>
          </a:xfrm>
          <a:prstGeom prst="rect">
            <a:avLst/>
          </a:prstGeom>
        </p:spPr>
        <p:txBody>
          <a:bodyPr lIns="91425" tIns="91425" rIns="91425" bIns="91425" anchor="t" anchorCtr="0">
            <a:noAutofit/>
          </a:bodyPr>
          <a:lstStyle/>
          <a:p>
            <a:pPr lvl="0"/>
            <a:r>
              <a:rPr lang="en-US" sz="1400" dirty="0">
                <a:latin typeface="Calibri"/>
                <a:ea typeface="Calibri"/>
                <a:cs typeface="Calibri"/>
                <a:sym typeface="Calibri"/>
              </a:rPr>
              <a:t>After 45 minutes have passed, Rita comes over to Rosa. “The children are really focused today, especially over at the dramatic play center,” she tells her. “The group from the blocks center joined them to build a restaurant. I think we should let them play longer.”</a:t>
            </a:r>
          </a:p>
          <a:p>
            <a:pPr lvl="0"/>
            <a:r>
              <a:rPr lang="en-US" sz="1400" dirty="0">
                <a:latin typeface="Calibri"/>
                <a:ea typeface="Calibri"/>
                <a:cs typeface="Calibri"/>
                <a:sym typeface="Calibri"/>
              </a:rPr>
              <a:t>Rosa nods. “That’s a great idea. Let’s extend this to 75 minutes. It’s pretty cloudy too, so we’ll make outdoor play time a bit shorter instead.”</a:t>
            </a:r>
          </a:p>
        </p:txBody>
      </p:sp>
      <p:pic>
        <p:nvPicPr>
          <p:cNvPr id="4" name="Picture 3" descr="Kinder kids : Stock Phot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2571" y="273867"/>
            <a:ext cx="4453431" cy="2968953"/>
          </a:xfrm>
          <a:prstGeom prst="rect">
            <a:avLst/>
          </a:prstGeom>
          <a:noFill/>
          <a:ln>
            <a:solidFill>
              <a:schemeClr val="bg2"/>
            </a:solidFill>
          </a:ln>
        </p:spPr>
      </p:pic>
    </p:spTree>
    <p:extLst>
      <p:ext uri="{BB962C8B-B14F-4D97-AF65-F5344CB8AC3E}">
        <p14:creationId xmlns:p14="http://schemas.microsoft.com/office/powerpoint/2010/main" val="3049487274"/>
      </p:ext>
    </p:extLst>
  </p:cSld>
  <p:clrMapOvr>
    <a:masterClrMapping/>
  </p:clrMapOvr>
  <p:transition spd="slow">
    <p:cut/>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37704625ABB048B15866691BC93657" ma:contentTypeVersion="9" ma:contentTypeDescription="Create a new document." ma:contentTypeScope="" ma:versionID="d594c5fd20f8c6373f5041db403de0b5">
  <xsd:schema xmlns:xsd="http://www.w3.org/2001/XMLSchema" xmlns:xs="http://www.w3.org/2001/XMLSchema" xmlns:p="http://schemas.microsoft.com/office/2006/metadata/properties" xmlns:ns2="478eae15-b145-4036-8767-7c45e37481e3" xmlns:ns3="30db325f-6938-4b59-8897-c602fb8f0d4a" targetNamespace="http://schemas.microsoft.com/office/2006/metadata/properties" ma:root="true" ma:fieldsID="c2840f6ae5ab16714f66059f9a447f83" ns2:_="" ns3:_="">
    <xsd:import namespace="478eae15-b145-4036-8767-7c45e37481e3"/>
    <xsd:import namespace="30db325f-6938-4b59-8897-c602fb8f0d4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eae15-b145-4036-8767-7c45e37481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0db325f-6938-4b59-8897-c602fb8f0d4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916A8-FE70-4583-9DAB-EDF405C90CD4}">
  <ds:schemaRefs>
    <ds:schemaRef ds:uri="http://schemas.microsoft.com/office/infopath/2007/PartnerControls"/>
    <ds:schemaRef ds:uri="http://schemas.microsoft.com/office/2006/metadata/properties"/>
    <ds:schemaRef ds:uri="http://purl.org/dc/elements/1.1/"/>
    <ds:schemaRef ds:uri="http://purl.org/dc/terms/"/>
    <ds:schemaRef ds:uri="http://purl.org/dc/dcmitype/"/>
    <ds:schemaRef ds:uri="http://www.w3.org/XML/1998/namespace"/>
    <ds:schemaRef ds:uri="478eae15-b145-4036-8767-7c45e37481e3"/>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9F37A619-159F-479B-B58B-8402D504DCE0}">
  <ds:schemaRefs>
    <ds:schemaRef ds:uri="http://schemas.microsoft.com/sharepoint/v3/contenttype/forms"/>
  </ds:schemaRefs>
</ds:datastoreItem>
</file>

<file path=customXml/itemProps3.xml><?xml version="1.0" encoding="utf-8"?>
<ds:datastoreItem xmlns:ds="http://schemas.openxmlformats.org/officeDocument/2006/customXml" ds:itemID="{22C1C36D-7BCE-457A-AEB1-E650A66D5840}"/>
</file>

<file path=docProps/app.xml><?xml version="1.0" encoding="utf-8"?>
<Properties xmlns="http://schemas.openxmlformats.org/officeDocument/2006/extended-properties" xmlns:vt="http://schemas.openxmlformats.org/officeDocument/2006/docPropsVTypes">
  <TotalTime>29</TotalTime>
  <Words>1018</Words>
  <Application>Microsoft Office PowerPoint</Application>
  <PresentationFormat>On-screen Show (16:9)</PresentationFormat>
  <Paragraphs>60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PT Sans Narrow</vt:lpstr>
      <vt:lpstr>Open Sans</vt:lpstr>
      <vt:lpstr>Arial</vt:lpstr>
      <vt:lpstr>tropic</vt:lpstr>
      <vt:lpstr>Case Scenario:  Center Time at the Fireflies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Learning Activity for Infants</dc:title>
  <dc:creator>Lisa McIntyre-Hite</dc:creator>
  <cp:lastModifiedBy>Maurice Oldham</cp:lastModifiedBy>
  <cp:revision>7</cp:revision>
  <dcterms:modified xsi:type="dcterms:W3CDTF">2017-08-23T17:50:33Z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0x010100E537704625ABB048B15866691BC93657</vt:lpwstr>
  </property>
</Properties>
</file>